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60" r:id="rId6"/>
    <p:sldId id="298" r:id="rId7"/>
    <p:sldId id="299" r:id="rId8"/>
    <p:sldId id="257" r:id="rId9"/>
    <p:sldId id="669" r:id="rId10"/>
    <p:sldId id="258" r:id="rId11"/>
    <p:sldId id="288" r:id="rId12"/>
    <p:sldId id="289" r:id="rId13"/>
    <p:sldId id="290" r:id="rId14"/>
    <p:sldId id="319" r:id="rId1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35DA4-D8A4-4E26-8ABE-D2DB08F06A12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71C42-ABC9-4E31-A4D2-CD9B835937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9196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C0D7B923-E800-4CBB-B070-F64F141E59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CF78EFE8-2087-4BDC-A974-7889136ECA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F50798C-BA7B-4EE1-B97E-5FC5CDF08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D4A98178-D42A-4A38-81EB-4F0408EE11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48A026D-856A-4ED0-B617-417738C91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6C51167-0C0A-47FD-8A41-91CF7AAE7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AE4E3FF-6F14-4418-A118-E29203FB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1748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7E8DBA-3E4F-446F-BBD8-A76E11482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CD36F31-88FC-48CB-A94A-158DFF82C5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55FFF0B-5876-4BEA-95E5-A61A9A581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28BC3FE-207E-4225-9A05-2045FB6E3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2DB8836-7D7F-4A8B-BF21-F4087DB2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2351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97725D2E-F4E2-4D5F-B83A-69EF5C4966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D9345FF-9CA7-4E01-B048-3F11E3FEF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7848EFF-9359-499D-A80B-74B79C7D7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41B5F44-768F-4D92-8B1D-AABAEF2A8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C7E34D3-008E-41AC-80AC-6DC2C9E09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5945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152F4B-AE58-43EF-A070-D8D9D382D8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F6A715-79AB-453D-88DF-53897BFB1A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7A6BB8-8DCB-4251-A2AC-0870FA9654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681ED-E454-4229-88ED-1A6D0F260FD8}" type="slidenum">
              <a:rPr lang="hu-HU" altLang="hu-HU"/>
              <a:pPr/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90052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2AD30E-D181-4152-9D3C-5F1321D3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0DDE7FE-771C-4F43-A31E-CDAAC871D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F942EAA-3DA7-48EA-B5A3-8A76AF9A7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D2F894A-D534-4651-A51F-8BB96A865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AA94F68-563D-46F9-808D-53C80C023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810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7038C08-B328-48A7-AF43-082CAE45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22CF8DE-3882-40D6-9777-2E8F0082B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5AB434D-A690-4580-9D13-702B5E614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25667FF-CF10-4A06-A728-AA3E6C41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7A154CE-F846-4F0C-8F4F-F0885CBA5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092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B5C4534-995D-4974-A125-ECDDEB99A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484249D-42D6-4B82-A009-A319F31FC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E6FD0D0-2074-4122-BE00-1B5C9D0C16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EBB062B-C0B9-4D81-95DD-2F1712B43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5A646B8-7E23-4D86-95B2-19468621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1DE62B9-1EBF-46EA-B847-31DE6794D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4469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B82588-E718-4F31-AAA8-226959CB2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73E540C-0B2C-4794-A677-3369CFB6D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51999C80-CDBD-4E60-B46E-0DB3D12F0D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407E28A8-F2C8-4A24-8409-BE1D04EC3B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10DDB01E-770C-410E-AE2D-F21DCF7C99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7B5A98F7-A0F1-486A-B246-D150997D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3542B2F-1BCE-4E99-A715-0744AA13D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28D0732-7F1D-4AB7-87F6-78E7E6490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273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347F4EB-213E-436F-AE16-CC020AFDB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C0C0829-EB68-4B23-A15B-5C443E5AD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8972C381-9820-4136-952A-F0662F598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30B5848-E1DE-4CD7-8C98-023D60ABF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910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99CB8341-F8C5-492F-BCAA-2A66B93D7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4227437-4BCE-45A7-87B2-F6BDB79DC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F6FD677-D32F-47E5-B931-CB34A1AB3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8928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63135A-EAAB-4ED2-BB71-EC0C06724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4A6EBD1-67DD-4FA6-A802-03AE60327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2576ACDD-1BE9-4BC4-BD1D-B07066092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65DEDF0-D490-47E1-A4A6-4699781E6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5822D58-7CAD-4D31-9123-D2E9A7092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6F31FE1E-0EC3-4FA8-B0E5-BDF487B4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206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DD3167-F4D3-40C6-9852-070627CB4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2DB4AB7-B0D7-45C8-9AB1-55A771F67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B442D3E-9F67-4797-BBDF-276ADFD8F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2D4A1A9-A635-4B1C-B2A9-477619142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BFD2D78-3A1F-4668-98F8-CEF25F0F4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983232F-A81C-4F69-AA70-21154C42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30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060436C1-4930-4197-B9D6-DC595025E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0C7DFC1-0992-4088-80FC-D9C07A820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FC31F01-58E4-498C-9255-59CB897A37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66479-FC5F-421F-AC0E-FF0F2AE67698}" type="datetimeFigureOut">
              <a:rPr lang="hu-HU" smtClean="0"/>
              <a:t>2020. 07. 16.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6E9EAD2-7411-4152-BACF-1B82F46C9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E8C81E5-B322-4AE2-8495-8A2C6433B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DF89A-3FC5-4BAC-BEE6-D8F7F2F806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606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5FF8866-A489-4FA7-A89B-C29271653F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Tanári Magyarázat - ÉRTÉKESÍTÉS</a:t>
            </a:r>
          </a:p>
        </p:txBody>
      </p:sp>
    </p:spTree>
    <p:extLst>
      <p:ext uri="{BB962C8B-B14F-4D97-AF65-F5344CB8AC3E}">
        <p14:creationId xmlns:p14="http://schemas.microsoft.com/office/powerpoint/2010/main" val="745740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37F384B-93CF-406B-9EB1-9A2C1E7A12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2800" b="1"/>
              <a:t>A KÜLSŐ KÖRNYEZET HATÁSA A ÉRTÉKESÍTÉSRE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EF8412E-E3E7-468C-976E-AABA9122DA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484313"/>
            <a:ext cx="8229600" cy="4641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sz="2400"/>
              <a:t>Az </a:t>
            </a:r>
            <a:r>
              <a:rPr lang="hu-HU" altLang="hu-HU" sz="2400" b="1"/>
              <a:t>intézményi környezet</a:t>
            </a:r>
            <a:r>
              <a:rPr lang="hu-HU" altLang="hu-HU" sz="2400"/>
              <a:t> stratégiailag releváns jellemzői közé sorolhatjuk a </a:t>
            </a:r>
            <a:r>
              <a:rPr lang="hu-HU" altLang="hu-HU" sz="2400" b="1"/>
              <a:t>jogi szabályozás fejlettségét</a:t>
            </a:r>
            <a:r>
              <a:rPr lang="hu-HU" altLang="hu-HU" sz="2400"/>
              <a:t> (mennyire vannak világos és egyértelmű szabályok az alapításra és a működésre), a bankrendszer fejlettségét és stabilitását, kiszámíthatatlanságát.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sz="2400"/>
              <a:t>Felerősödött a </a:t>
            </a:r>
            <a:r>
              <a:rPr lang="hu-HU" altLang="hu-HU" sz="2400" b="1"/>
              <a:t>társadalmi felelősséget</a:t>
            </a:r>
            <a:r>
              <a:rPr lang="hu-HU" altLang="hu-HU" sz="2400"/>
              <a:t> hangsúlyozó felfogás, és ezt egyetlen vállalt sem hagyhatja figyelmen kívül. Másik új fejlemény az </a:t>
            </a:r>
            <a:r>
              <a:rPr lang="hu-HU" altLang="hu-HU" sz="2400" b="1"/>
              <a:t>üzleti etika</a:t>
            </a:r>
            <a:r>
              <a:rPr lang="hu-HU" altLang="hu-HU" sz="2400"/>
              <a:t> felértékelődése és a vállalati magatartást befolyásoló szerepe. Harmadikként említhető a </a:t>
            </a:r>
            <a:r>
              <a:rPr lang="hu-HU" altLang="hu-HU" sz="2400" b="1"/>
              <a:t>környezetvédelem</a:t>
            </a:r>
            <a:r>
              <a:rPr lang="hu-HU" altLang="hu-HU" sz="2400"/>
              <a:t> kérdése. A továbbiakban e három tényező stratégiaalakító szerepéről lesz szó.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sz="2400"/>
              <a:t>A </a:t>
            </a:r>
            <a:r>
              <a:rPr lang="hu-HU" altLang="hu-HU" sz="2400" b="1"/>
              <a:t>vállalatok társadalmi felelőssége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400"/>
              <a:t>A vállalat belső szabályok lefektetésével elérheti, hogy nőjön a lakosság bizalma az intézmények és ezen belül a nagyvállalatok iránt. </a:t>
            </a:r>
          </a:p>
          <a:p>
            <a:pPr eaLnBrk="1" hangingPunct="1">
              <a:lnSpc>
                <a:spcPct val="80000"/>
              </a:lnSpc>
            </a:pPr>
            <a:endParaRPr lang="hu-HU" altLang="hu-HU" sz="2400"/>
          </a:p>
          <a:p>
            <a:pPr eaLnBrk="1" hangingPunct="1">
              <a:lnSpc>
                <a:spcPct val="80000"/>
              </a:lnSpc>
            </a:pPr>
            <a:endParaRPr lang="hu-HU" altLang="hu-HU"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ím 1">
            <a:extLst>
              <a:ext uri="{FF2B5EF4-FFF2-40B4-BE49-F238E27FC236}">
                <a16:creationId xmlns:a16="http://schemas.microsoft.com/office/drawing/2014/main" id="{97203752-7F76-40D6-B2B4-FE04390CF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2800"/>
              <a:t>Környezet változása</a:t>
            </a:r>
          </a:p>
        </p:txBody>
      </p:sp>
      <p:graphicFrame>
        <p:nvGraphicFramePr>
          <p:cNvPr id="7" name="Tartalom helye 6">
            <a:extLst>
              <a:ext uri="{FF2B5EF4-FFF2-40B4-BE49-F238E27FC236}">
                <a16:creationId xmlns:a16="http://schemas.microsoft.com/office/drawing/2014/main" id="{1FDDDE29-8915-4EF1-AFB2-351099F22A6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676400" y="1484314"/>
          <a:ext cx="8839200" cy="4822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99565">
                <a:tc>
                  <a:txBody>
                    <a:bodyPr/>
                    <a:lstStyle/>
                    <a:p>
                      <a:endParaRPr lang="hu-HU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hu-H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Állandó vagy lassan változó környezet </a:t>
                      </a:r>
                      <a:endParaRPr lang="hu-H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hu-H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Gyorsan változó környezet</a:t>
                      </a: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1630">
                <a:tc>
                  <a:txBody>
                    <a:bodyPr/>
                    <a:lstStyle/>
                    <a:p>
                      <a:r>
                        <a:rPr lang="hu-H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Kevés elemből álló, egyszerű, kevéssé kölcsönható környezet</a:t>
                      </a:r>
                      <a:endParaRPr lang="hu-HU" sz="1800" b="1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hu-HU" sz="1800" b="1" dirty="0"/>
                        <a:t>Állami</a:t>
                      </a:r>
                      <a:r>
                        <a:rPr lang="hu-HU" sz="1800" dirty="0"/>
                        <a:t> közszolgáltatók, energia szolgáltatók, oktatás, </a:t>
                      </a:r>
                      <a:r>
                        <a:rPr lang="hu-HU" sz="1800" dirty="0" err="1"/>
                        <a:t>egü</a:t>
                      </a:r>
                      <a:r>
                        <a:rPr lang="hu-HU" sz="1800" dirty="0"/>
                        <a:t>.</a:t>
                      </a:r>
                    </a:p>
                    <a:p>
                      <a:r>
                        <a:rPr lang="hu-HU" sz="1800" dirty="0"/>
                        <a:t> </a:t>
                      </a:r>
                      <a:r>
                        <a:rPr lang="hu-HU" sz="1800" b="1" dirty="0"/>
                        <a:t>társadalmi, kulturális tényezők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hu-HU" sz="1800" b="1" dirty="0"/>
                        <a:t>Politikai, </a:t>
                      </a:r>
                      <a:r>
                        <a:rPr lang="hu-HU" sz="1800" dirty="0"/>
                        <a:t>gazdaságpolitikai irány váltások, szabályozási környezet, </a:t>
                      </a:r>
                      <a:r>
                        <a:rPr lang="hu-HU" sz="1800" b="1" dirty="0"/>
                        <a:t>állami</a:t>
                      </a:r>
                      <a:r>
                        <a:rPr lang="hu-HU" sz="1800" dirty="0"/>
                        <a:t> cégek reakciója</a:t>
                      </a: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1630">
                <a:tc>
                  <a:txBody>
                    <a:bodyPr/>
                    <a:lstStyle/>
                    <a:p>
                      <a:r>
                        <a:rPr lang="hu-H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Nagyon sok elemből álló, bonyolult módon összekapcsolódó környezet</a:t>
                      </a:r>
                      <a:endParaRPr lang="hu-HU" sz="1800" b="1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hu-HU" sz="1800" b="1" dirty="0"/>
                        <a:t>Termelő cégek</a:t>
                      </a:r>
                      <a:r>
                        <a:rPr lang="hu-HU" sz="1800" dirty="0"/>
                        <a:t>, tartós fogyasztási cikk forgalmazás</a:t>
                      </a:r>
                    </a:p>
                    <a:p>
                      <a:r>
                        <a:rPr lang="hu-HU" sz="1800" b="1" dirty="0"/>
                        <a:t>társadalmi, gazdasági tényezők, közigazgatás</a:t>
                      </a:r>
                      <a:endParaRPr lang="hu-HU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hu-HU" sz="1800" dirty="0"/>
                        <a:t>Jellemzően </a:t>
                      </a:r>
                      <a:r>
                        <a:rPr lang="hu-HU" sz="1800" b="1" dirty="0"/>
                        <a:t>FMCG</a:t>
                      </a:r>
                      <a:r>
                        <a:rPr lang="hu-HU" sz="1800" dirty="0"/>
                        <a:t> piac, kereskedelmi, szolgáltató vállalatok, Infótechnológia,</a:t>
                      </a:r>
                    </a:p>
                    <a:p>
                      <a:r>
                        <a:rPr lang="hu-HU" sz="1800" b="1" dirty="0"/>
                        <a:t>Gazdasági</a:t>
                      </a:r>
                      <a:r>
                        <a:rPr lang="hu-HU" sz="1800" b="1" baseline="0" dirty="0"/>
                        <a:t>, technológiai tényezők</a:t>
                      </a:r>
                      <a:endParaRPr lang="hu-HU" sz="1800" b="1" dirty="0"/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357" name="Élőláb helye 3">
            <a:extLst>
              <a:ext uri="{FF2B5EF4-FFF2-40B4-BE49-F238E27FC236}">
                <a16:creationId xmlns:a16="http://schemas.microsoft.com/office/drawing/2014/main" id="{6B07C9C1-AFB8-489B-BAC5-DE53B3F84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GB" altLang="hu-HU"/>
              <a:t>Lecturer's Name</a:t>
            </a:r>
          </a:p>
        </p:txBody>
      </p:sp>
      <p:sp>
        <p:nvSpPr>
          <p:cNvPr id="14358" name="Dátum helye 4">
            <a:extLst>
              <a:ext uri="{FF2B5EF4-FFF2-40B4-BE49-F238E27FC236}">
                <a16:creationId xmlns:a16="http://schemas.microsoft.com/office/drawing/2014/main" id="{07003D71-2CDF-4800-A46D-AAE24394228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482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C6C7DECF-D6F2-48E9-ACC1-56C5873F2048}" type="datetime3">
              <a:rPr lang="en-US" altLang="hu-HU" smtClean="0"/>
              <a:pPr algn="ctr" eaLnBrk="1" hangingPunct="1"/>
              <a:t>16 July 2020</a:t>
            </a:fld>
            <a:endParaRPr lang="hu-HU" altLang="hu-HU"/>
          </a:p>
        </p:txBody>
      </p:sp>
      <p:sp>
        <p:nvSpPr>
          <p:cNvPr id="14359" name="Dia számának helye 5">
            <a:extLst>
              <a:ext uri="{FF2B5EF4-FFF2-40B4-BE49-F238E27FC236}">
                <a16:creationId xmlns:a16="http://schemas.microsoft.com/office/drawing/2014/main" id="{17A2DCC2-504A-4571-88DD-5D39D6BC7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E5578D-7803-40C8-BBA8-1FD282B1EECC}" type="slidenum">
              <a:rPr lang="hu-HU" altLang="hu-HU"/>
              <a:pPr eaLnBrk="1" hangingPunct="1"/>
              <a:t>11</a:t>
            </a:fld>
            <a:endParaRPr lang="hu-HU" alt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AD1CF94-08DC-4B39-A05E-6C45ABAA0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Jövedelem rugalmasság I</a:t>
            </a:r>
          </a:p>
        </p:txBody>
      </p:sp>
    </p:spTree>
    <p:extLst>
      <p:ext uri="{BB962C8B-B14F-4D97-AF65-F5344CB8AC3E}">
        <p14:creationId xmlns:p14="http://schemas.microsoft.com/office/powerpoint/2010/main" val="2708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>
            <a:extLst>
              <a:ext uri="{FF2B5EF4-FFF2-40B4-BE49-F238E27FC236}">
                <a16:creationId xmlns:a16="http://schemas.microsoft.com/office/drawing/2014/main" id="{94653D7A-EF85-4C4B-85C7-2866409074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2800" b="1"/>
              <a:t>A KERESLET JÖVEDELEMRUGALMASSÁGA</a:t>
            </a:r>
            <a:r>
              <a:rPr lang="hu-HU" altLang="hu-HU" sz="4000"/>
              <a:t> </a:t>
            </a:r>
          </a:p>
        </p:txBody>
      </p:sp>
      <p:sp>
        <p:nvSpPr>
          <p:cNvPr id="2053" name="Rectangle 3">
            <a:extLst>
              <a:ext uri="{FF2B5EF4-FFF2-40B4-BE49-F238E27FC236}">
                <a16:creationId xmlns:a16="http://schemas.microsoft.com/office/drawing/2014/main" id="{7F1215A5-D8AA-478A-849A-E4950D25333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hu-HU" altLang="hu-HU" sz="1800"/>
              <a:t>	A</a:t>
            </a:r>
            <a:r>
              <a:rPr lang="hu-HU" altLang="hu-HU" sz="1800" b="1"/>
              <a:t> kereslet jövedelemrugalmassága</a:t>
            </a:r>
            <a:r>
              <a:rPr lang="hu-HU" altLang="hu-HU" sz="1800"/>
              <a:t> azt méri, miképp reagál az adott termék kereslete a fogyasztók jövedelmének változásaira:</a:t>
            </a:r>
          </a:p>
          <a:p>
            <a:pPr eaLnBrk="1" hangingPunct="1">
              <a:buFontTx/>
              <a:buNone/>
            </a:pPr>
            <a:r>
              <a:rPr lang="hu-HU" altLang="hu-HU" sz="1800"/>
              <a:t>	</a:t>
            </a:r>
          </a:p>
          <a:p>
            <a:pPr eaLnBrk="1" hangingPunct="1">
              <a:buFontTx/>
              <a:buNone/>
            </a:pPr>
            <a:r>
              <a:rPr lang="hu-HU" altLang="hu-HU" sz="1800"/>
              <a:t>	</a:t>
            </a:r>
          </a:p>
          <a:p>
            <a:pPr eaLnBrk="1" hangingPunct="1">
              <a:buFontTx/>
              <a:buNone/>
            </a:pPr>
            <a:r>
              <a:rPr lang="hu-HU" altLang="hu-HU" sz="1800"/>
              <a:t>ahol    Ei    a kereslet jövedelemrugalmassága,</a:t>
            </a:r>
          </a:p>
          <a:p>
            <a:pPr eaLnBrk="1" hangingPunct="1">
              <a:buFontTx/>
              <a:buNone/>
            </a:pPr>
            <a:r>
              <a:rPr lang="hu-HU" altLang="hu-HU" sz="1800"/>
              <a:t>	I a jövedelem</a:t>
            </a:r>
          </a:p>
          <a:p>
            <a:pPr eaLnBrk="1" hangingPunct="1">
              <a:buFontTx/>
              <a:buNone/>
            </a:pPr>
            <a:r>
              <a:rPr lang="hu-HU" altLang="hu-HU" sz="1800"/>
              <a:t>	Q a kereslet volumene</a:t>
            </a:r>
          </a:p>
          <a:p>
            <a:pPr eaLnBrk="1" hangingPunct="1">
              <a:buFontTx/>
              <a:buNone/>
            </a:pPr>
            <a:r>
              <a:rPr lang="hu-HU" altLang="hu-HU" sz="1800"/>
              <a:t>	</a:t>
            </a:r>
          </a:p>
        </p:txBody>
      </p:sp>
      <p:sp>
        <p:nvSpPr>
          <p:cNvPr id="2054" name="Rectangle 4">
            <a:extLst>
              <a:ext uri="{FF2B5EF4-FFF2-40B4-BE49-F238E27FC236}">
                <a16:creationId xmlns:a16="http://schemas.microsoft.com/office/drawing/2014/main" id="{DE0BC171-B1BE-4C24-B73C-B2F491B9B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2055" name="Rectangle 5">
            <a:extLst>
              <a:ext uri="{FF2B5EF4-FFF2-40B4-BE49-F238E27FC236}">
                <a16:creationId xmlns:a16="http://schemas.microsoft.com/office/drawing/2014/main" id="{35A606E1-7A0E-40A3-A10E-4DCCBB868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sp>
        <p:nvSpPr>
          <p:cNvPr id="2056" name="Rectangle 6">
            <a:extLst>
              <a:ext uri="{FF2B5EF4-FFF2-40B4-BE49-F238E27FC236}">
                <a16:creationId xmlns:a16="http://schemas.microsoft.com/office/drawing/2014/main" id="{B190E113-0528-450D-A4D1-09747547A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graphicFrame>
        <p:nvGraphicFramePr>
          <p:cNvPr id="2050" name="Object 7">
            <a:extLst>
              <a:ext uri="{FF2B5EF4-FFF2-40B4-BE49-F238E27FC236}">
                <a16:creationId xmlns:a16="http://schemas.microsoft.com/office/drawing/2014/main" id="{DA25C5D0-E0D2-4288-AB5D-929C7E8833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56364" y="3141663"/>
          <a:ext cx="2808287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Microsoft Equation 3.0" r:id="rId3" imgW="812800" imgH="419100" progId="Equation.3">
                  <p:embed/>
                </p:oleObj>
              </mc:Choice>
              <mc:Fallback>
                <p:oleObj name="Microsoft Equation 3.0" r:id="rId3" imgW="812800" imgH="419100" progId="Equation.3">
                  <p:embed/>
                  <p:pic>
                    <p:nvPicPr>
                      <p:cNvPr id="2050" name="Object 7">
                        <a:extLst>
                          <a:ext uri="{FF2B5EF4-FFF2-40B4-BE49-F238E27FC236}">
                            <a16:creationId xmlns:a16="http://schemas.microsoft.com/office/drawing/2014/main" id="{DA25C5D0-E0D2-4288-AB5D-929C7E8833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4" y="3141663"/>
                        <a:ext cx="2808287" cy="89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Rectangle 8">
            <a:extLst>
              <a:ext uri="{FF2B5EF4-FFF2-40B4-BE49-F238E27FC236}">
                <a16:creationId xmlns:a16="http://schemas.microsoft.com/office/drawing/2014/main" id="{AF4A54DB-558B-40BA-BFB9-7F760B655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hu-HU" altLang="hu-HU"/>
          </a:p>
        </p:txBody>
      </p:sp>
      <p:graphicFrame>
        <p:nvGraphicFramePr>
          <p:cNvPr id="2051" name="Object 9">
            <a:extLst>
              <a:ext uri="{FF2B5EF4-FFF2-40B4-BE49-F238E27FC236}">
                <a16:creationId xmlns:a16="http://schemas.microsoft.com/office/drawing/2014/main" id="{9BF8BD74-E489-4094-B6F2-935449F3E119}"/>
              </a:ext>
            </a:extLst>
          </p:cNvPr>
          <p:cNvGraphicFramePr>
            <a:graphicFrameLocks noGrp="1" noChangeAspect="1"/>
          </p:cNvGraphicFramePr>
          <p:nvPr>
            <p:ph sz="half" idx="2"/>
          </p:nvPr>
        </p:nvGraphicFramePr>
        <p:xfrm>
          <a:off x="5951539" y="4724401"/>
          <a:ext cx="367347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Microsoft Equation 3.0" r:id="rId5" imgW="2425680" imgH="405720" progId="Equation.3">
                  <p:embed/>
                </p:oleObj>
              </mc:Choice>
              <mc:Fallback>
                <p:oleObj name="Microsoft Equation 3.0" r:id="rId5" imgW="2425680" imgH="405720" progId="Equation.3">
                  <p:embed/>
                  <p:pic>
                    <p:nvPicPr>
                      <p:cNvPr id="2051" name="Object 9">
                        <a:extLst>
                          <a:ext uri="{FF2B5EF4-FFF2-40B4-BE49-F238E27FC236}">
                            <a16:creationId xmlns:a16="http://schemas.microsoft.com/office/drawing/2014/main" id="{9BF8BD74-E489-4094-B6F2-935449F3E1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539" y="4724401"/>
                        <a:ext cx="3673475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256C6648-AAE9-48CF-A849-0A12DB31E8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3200" b="1"/>
              <a:t>A KERESLET JÖVEDELEMRUGALMASSÁGA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DB124C53-10C7-4BFA-A2BF-7E46E13154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u-HU" altLang="hu-HU" sz="2400"/>
              <a:t>Az árrugalmassághoz hasonlóan a jövedelemrugalmasságban is megkülönböztetünk olyan javakat, amelyek </a:t>
            </a:r>
            <a:r>
              <a:rPr lang="hu-HU" altLang="hu-HU" sz="2400" b="1"/>
              <a:t>kereslete rugalmatlanul</a:t>
            </a:r>
            <a:r>
              <a:rPr lang="hu-HU" altLang="hu-HU" sz="2400"/>
              <a:t> reagál a jövedelemváltozásra, azaz amelyeknél </a:t>
            </a:r>
            <a:r>
              <a:rPr lang="hu-HU" altLang="hu-HU" sz="2400" b="1"/>
              <a:t>Ei kisebb, mint 1</a:t>
            </a:r>
            <a:r>
              <a:rPr lang="hu-HU" altLang="hu-HU" sz="2400"/>
              <a:t> (0 &lt; Ei &lt;1), és olyanokat, amelyeknél Ei nagyobb, mint 1. 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400"/>
              <a:t>A rugalmatlan keresletű javak közé tartoznak általában az </a:t>
            </a:r>
            <a:r>
              <a:rPr lang="hu-HU" altLang="hu-HU" sz="2400" b="1"/>
              <a:t>alapszükségleteket kielégítő áruk</a:t>
            </a:r>
            <a:r>
              <a:rPr lang="hu-HU" altLang="hu-HU" sz="2400"/>
              <a:t>. Vannak olyan termékek is, amelyek </a:t>
            </a:r>
            <a:r>
              <a:rPr lang="hu-HU" altLang="hu-HU" sz="2400" b="1"/>
              <a:t>kereslete a jövedelem növekedésére csökkenni kezd</a:t>
            </a:r>
            <a:r>
              <a:rPr lang="hu-HU" altLang="hu-HU" sz="2400"/>
              <a:t>: ezek általában olyan alacsonyabb minőségű áruk, amelyeket a fogyasztók a magasabb minőségű áruk ellenében fokozatosan lecserélnek.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C1204FF-459F-4E1E-8848-E18487ED9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Előrejelzés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A1A34FD-D613-45C4-A125-5C1DAF62B0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5636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A02BF467-494C-4C27-AF63-F1B109E875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13-</a:t>
            </a:r>
            <a:fld id="{A2511B2C-E8E5-4DB7-AA90-166D9D953B81}" type="slidenum">
              <a:rPr lang="en-US" altLang="en-US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7171" name="Rectangle 19">
            <a:extLst>
              <a:ext uri="{FF2B5EF4-FFF2-40B4-BE49-F238E27FC236}">
                <a16:creationId xmlns:a16="http://schemas.microsoft.com/office/drawing/2014/main" id="{50A69FEB-0034-4FBD-BF43-1EC70897CB7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hu-HU" altLang="en-US" b="1" dirty="0">
                <a:solidFill>
                  <a:srgbClr val="FF0000"/>
                </a:solidFill>
              </a:rPr>
              <a:t>Az értékesítési előrejelzés célja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7172" name="Rectangle 20">
            <a:extLst>
              <a:ext uri="{FF2B5EF4-FFF2-40B4-BE49-F238E27FC236}">
                <a16:creationId xmlns:a16="http://schemas.microsoft.com/office/drawing/2014/main" id="{8E16EC16-3FB9-48FD-AEE1-D9347AE2606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hu-HU" altLang="en-US" dirty="0"/>
              <a:t>Ellátási-lánc menedzsment megalapozása</a:t>
            </a:r>
          </a:p>
          <a:p>
            <a:pPr eaLnBrk="1" hangingPunct="1"/>
            <a:r>
              <a:rPr lang="hu-HU" altLang="en-US" dirty="0"/>
              <a:t>Készlet- és beszerzés tervezés</a:t>
            </a:r>
          </a:p>
          <a:p>
            <a:pPr eaLnBrk="1" hangingPunct="1"/>
            <a:r>
              <a:rPr lang="hu-HU" altLang="en-US" dirty="0"/>
              <a:t>Erőforrás allokálás</a:t>
            </a:r>
          </a:p>
          <a:p>
            <a:pPr eaLnBrk="1" hangingPunct="1"/>
            <a:r>
              <a:rPr lang="hu-HU" altLang="en-US" dirty="0"/>
              <a:t>Termékfejlesztés</a:t>
            </a:r>
          </a:p>
          <a:p>
            <a:pPr eaLnBrk="1" hangingPunct="1"/>
            <a:r>
              <a:rPr lang="hu-HU" altLang="en-US" dirty="0"/>
              <a:t>Finanszírozási szükséglet meghatározása</a:t>
            </a:r>
          </a:p>
          <a:p>
            <a:pPr eaLnBrk="1" hangingPunct="1"/>
            <a:r>
              <a:rPr lang="hu-HU" altLang="en-US" dirty="0"/>
              <a:t>Motiválás, teljesítmény-ösztönzés</a:t>
            </a:r>
          </a:p>
          <a:p>
            <a:pPr eaLnBrk="1" hangingPunct="1"/>
            <a:r>
              <a:rPr lang="hu-HU" altLang="en-US" dirty="0"/>
              <a:t>Humán erőforrás biztosítása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021369E-F5FE-4433-B0E9-6C320C8F2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/>
              <a:t>Értékesítési környezet</a:t>
            </a:r>
          </a:p>
        </p:txBody>
      </p:sp>
    </p:spTree>
    <p:extLst>
      <p:ext uri="{BB962C8B-B14F-4D97-AF65-F5344CB8AC3E}">
        <p14:creationId xmlns:p14="http://schemas.microsoft.com/office/powerpoint/2010/main" val="1886162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35613E39-2AB6-4BB4-8800-12E411E221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2800" b="1"/>
              <a:t>A KÜLSŐ KÖRNYEZET HATÁSA A ÉRTÉKESÍTÉSRE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B961F4A-26F1-475B-ACF0-896AF97767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sz="2400" b="1"/>
              <a:t>Piaci környezet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400"/>
              <a:t>A piaci környezet magába foglalja az árubeszerzési és értékesítési piacokat, a munkaerőpiacot és a tőke- és pénzpiacot.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400"/>
              <a:t>Az értékesítési piacot befolyásoló tényezők (Porter alapján):</a:t>
            </a:r>
          </a:p>
          <a:p>
            <a:pPr lvl="1" eaLnBrk="1" hangingPunct="1">
              <a:lnSpc>
                <a:spcPct val="80000"/>
              </a:lnSpc>
            </a:pPr>
            <a:r>
              <a:rPr lang="hu-HU" altLang="hu-HU" sz="2000" b="1"/>
              <a:t>szállítók alkupozíciója;vevők alkupozíciója; új belépők fenyegetése;</a:t>
            </a:r>
          </a:p>
          <a:p>
            <a:pPr lvl="1" eaLnBrk="1" hangingPunct="1">
              <a:lnSpc>
                <a:spcPct val="80000"/>
              </a:lnSpc>
            </a:pPr>
            <a:r>
              <a:rPr lang="hu-HU" altLang="hu-HU" sz="2000" b="1"/>
              <a:t>helyettesítő termékek vagy szolgáltatások fenyegetése;</a:t>
            </a:r>
          </a:p>
          <a:p>
            <a:pPr lvl="1" eaLnBrk="1" hangingPunct="1">
              <a:lnSpc>
                <a:spcPct val="80000"/>
              </a:lnSpc>
            </a:pPr>
            <a:r>
              <a:rPr lang="hu-HU" altLang="hu-HU" sz="2000" b="1"/>
              <a:t>verseny a már működő vállalatok között.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sz="2400" b="1"/>
              <a:t>Tudományos-technikai környezet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400"/>
              <a:t>Jellemző tendencia, hogy az új tudományos eredmények megjelenése és azok gyakorlati alkalmazása közötti idő fokozatosan rövidül.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42894F86-F605-469F-8619-1DAE8A250B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2800" b="1"/>
              <a:t>A KÜLSŐ KÖRNYEZET HATÁSA A ÉRTÉKESÍTÉSRE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B770B8A3-1409-4156-BD49-963338D7BD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b="1"/>
              <a:t>Kulturális környezet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/>
              <a:t>A kulturális környezet mint a stratégiaalkotást befolyásoló tényező azt jelenti, hogy a vállalkozás értékesítési stratégiáját a </a:t>
            </a:r>
            <a:r>
              <a:rPr lang="hu-HU" altLang="hu-HU" b="1"/>
              <a:t>társadalmi értékrend és a kialakult üzleti gyakorlat</a:t>
            </a:r>
            <a:r>
              <a:rPr lang="hu-HU" altLang="hu-HU"/>
              <a:t> szempontjából elfogadhatóvá kell tenni.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u-HU" altLang="hu-HU" b="1"/>
              <a:t>Politikai- intézményi környezet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/>
              <a:t>A politikai stabilitás a befektetői szándékot befolyásoló egyik döntő tényező. További jellemzője a politika-intézményi környezetnek az ország </a:t>
            </a:r>
            <a:r>
              <a:rPr lang="hu-HU" altLang="hu-HU" b="1"/>
              <a:t>gazdaságpolitikai változásokhoz</a:t>
            </a:r>
            <a:r>
              <a:rPr lang="hu-HU" altLang="hu-HU"/>
              <a:t> való viszonya.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9077F7ECA1A6AB4C80C7A803B7EBE7CD" ma:contentTypeVersion="12" ma:contentTypeDescription="Új dokumentum létrehozása." ma:contentTypeScope="" ma:versionID="8f0aa4b99eb4c7615d24fe58a9ff4883">
  <xsd:schema xmlns:xsd="http://www.w3.org/2001/XMLSchema" xmlns:xs="http://www.w3.org/2001/XMLSchema" xmlns:p="http://schemas.microsoft.com/office/2006/metadata/properties" xmlns:ns3="5adb6bf7-dceb-4b80-8607-8bed2761a573" xmlns:ns4="21fb7b2d-9252-4305-bebd-2554392afab2" targetNamespace="http://schemas.microsoft.com/office/2006/metadata/properties" ma:root="true" ma:fieldsID="064f6f6a1e7b71698603d6e978402f0f" ns3:_="" ns4:_="">
    <xsd:import namespace="5adb6bf7-dceb-4b80-8607-8bed2761a573"/>
    <xsd:import namespace="21fb7b2d-9252-4305-bebd-2554392afab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b6bf7-dceb-4b80-8607-8bed2761a5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fb7b2d-9252-4305-bebd-2554392afab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Megosztási tipp kivonat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1ADE4C4-10BD-4E7E-BAA4-D1A365F5FD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36F798-A652-45A4-9BF2-237BD02FE8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db6bf7-dceb-4b80-8607-8bed2761a573"/>
    <ds:schemaRef ds:uri="21fb7b2d-9252-4305-bebd-2554392afa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1DB5E5-7430-4CF0-809A-69101173445D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21fb7b2d-9252-4305-bebd-2554392afab2"/>
    <ds:schemaRef ds:uri="http://schemas.microsoft.com/office/infopath/2007/PartnerControls"/>
    <ds:schemaRef ds:uri="5adb6bf7-dceb-4b80-8607-8bed2761a573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499</Words>
  <Application>Microsoft Office PowerPoint</Application>
  <PresentationFormat>Szélesvásznú</PresentationFormat>
  <Paragraphs>58</Paragraphs>
  <Slides>11</Slides>
  <Notes>1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Office-téma</vt:lpstr>
      <vt:lpstr>Microsoft Equation 3.0</vt:lpstr>
      <vt:lpstr>Tanári Magyarázat - ÉRTÉKESÍTÉS</vt:lpstr>
      <vt:lpstr>Jövedelem rugalmasság I</vt:lpstr>
      <vt:lpstr>A KERESLET JÖVEDELEMRUGALMASSÁGA </vt:lpstr>
      <vt:lpstr>A KERESLET JÖVEDELEMRUGALMASSÁGA</vt:lpstr>
      <vt:lpstr>Előrejelzés</vt:lpstr>
      <vt:lpstr>Az értékesítési előrejelzés célja</vt:lpstr>
      <vt:lpstr>Értékesítési környezet</vt:lpstr>
      <vt:lpstr>A KÜLSŐ KÖRNYEZET HATÁSA A ÉRTÉKESÍTÉSRE</vt:lpstr>
      <vt:lpstr>A KÜLSŐ KÖRNYEZET HATÁSA A ÉRTÉKESÍTÉSRE</vt:lpstr>
      <vt:lpstr>A KÜLSŐ KÖRNYEZET HATÁSA A ÉRTÉKESÍTÉSRE</vt:lpstr>
      <vt:lpstr>Környezet változása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Tanári Magyarázat</dc:title>
  <dc:creator>Dr. Kozák Tamás</dc:creator>
  <cp:lastModifiedBy>Patrícia Németh</cp:lastModifiedBy>
  <cp:revision>4</cp:revision>
  <dcterms:created xsi:type="dcterms:W3CDTF">2020-07-16T08:56:39Z</dcterms:created>
  <dcterms:modified xsi:type="dcterms:W3CDTF">2020-07-16T16:39:50Z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0x0101009077F7ECA1A6AB4C80C7A803B7EBE7CD</vt:lpwstr>
  </property>
</Properties>
</file>